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4520"/>
    <a:srgbClr val="213315"/>
    <a:srgbClr val="AC0000"/>
    <a:srgbClr val="C40000"/>
    <a:srgbClr val="B40000"/>
    <a:srgbClr val="920000"/>
    <a:srgbClr val="319B3B"/>
    <a:srgbClr val="000000"/>
    <a:srgbClr val="008000"/>
    <a:srgbClr val="001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p:scale>
          <a:sx n="150" d="100"/>
          <a:sy n="150" d="100"/>
        </p:scale>
        <p:origin x="2184" y="-1288"/>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3010CFD-6481-41CD-9731-89DA514F1818}" type="datetimeFigureOut">
              <a:rPr lang="en-US" smtClean="0"/>
              <a:t>11/10/21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BC0FFE-85F7-462F-B708-A848C15847B5}" type="slidenum">
              <a:rPr lang="en-US" smtClean="0"/>
              <a:t>‹#›</a:t>
            </a:fld>
            <a:endParaRPr lang="en-US"/>
          </a:p>
        </p:txBody>
      </p:sp>
    </p:spTree>
    <p:extLst>
      <p:ext uri="{BB962C8B-B14F-4D97-AF65-F5344CB8AC3E}">
        <p14:creationId xmlns:p14="http://schemas.microsoft.com/office/powerpoint/2010/main" val="860375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010CFD-6481-41CD-9731-89DA514F1818}" type="datetimeFigureOut">
              <a:rPr lang="en-US" smtClean="0"/>
              <a:t>11/10/21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BC0FFE-85F7-462F-B708-A848C15847B5}" type="slidenum">
              <a:rPr lang="en-US" smtClean="0"/>
              <a:t>‹#›</a:t>
            </a:fld>
            <a:endParaRPr lang="en-US"/>
          </a:p>
        </p:txBody>
      </p:sp>
    </p:spTree>
    <p:extLst>
      <p:ext uri="{BB962C8B-B14F-4D97-AF65-F5344CB8AC3E}">
        <p14:creationId xmlns:p14="http://schemas.microsoft.com/office/powerpoint/2010/main" val="3839882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010CFD-6481-41CD-9731-89DA514F1818}" type="datetimeFigureOut">
              <a:rPr lang="en-US" smtClean="0"/>
              <a:t>11/10/21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BC0FFE-85F7-462F-B708-A848C15847B5}" type="slidenum">
              <a:rPr lang="en-US" smtClean="0"/>
              <a:t>‹#›</a:t>
            </a:fld>
            <a:endParaRPr lang="en-US"/>
          </a:p>
        </p:txBody>
      </p:sp>
    </p:spTree>
    <p:extLst>
      <p:ext uri="{BB962C8B-B14F-4D97-AF65-F5344CB8AC3E}">
        <p14:creationId xmlns:p14="http://schemas.microsoft.com/office/powerpoint/2010/main" val="3068808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010CFD-6481-41CD-9731-89DA514F1818}" type="datetimeFigureOut">
              <a:rPr lang="en-US" smtClean="0"/>
              <a:t>11/10/21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BC0FFE-85F7-462F-B708-A848C15847B5}" type="slidenum">
              <a:rPr lang="en-US" smtClean="0"/>
              <a:t>‹#›</a:t>
            </a:fld>
            <a:endParaRPr lang="en-US"/>
          </a:p>
        </p:txBody>
      </p:sp>
    </p:spTree>
    <p:extLst>
      <p:ext uri="{BB962C8B-B14F-4D97-AF65-F5344CB8AC3E}">
        <p14:creationId xmlns:p14="http://schemas.microsoft.com/office/powerpoint/2010/main" val="2575109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010CFD-6481-41CD-9731-89DA514F1818}" type="datetimeFigureOut">
              <a:rPr lang="en-US" smtClean="0"/>
              <a:t>11/10/21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BC0FFE-85F7-462F-B708-A848C15847B5}" type="slidenum">
              <a:rPr lang="en-US" smtClean="0"/>
              <a:t>‹#›</a:t>
            </a:fld>
            <a:endParaRPr lang="en-US"/>
          </a:p>
        </p:txBody>
      </p:sp>
    </p:spTree>
    <p:extLst>
      <p:ext uri="{BB962C8B-B14F-4D97-AF65-F5344CB8AC3E}">
        <p14:creationId xmlns:p14="http://schemas.microsoft.com/office/powerpoint/2010/main" val="2520676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3010CFD-6481-41CD-9731-89DA514F1818}" type="datetimeFigureOut">
              <a:rPr lang="en-US" smtClean="0"/>
              <a:t>11/10/21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BC0FFE-85F7-462F-B708-A848C15847B5}" type="slidenum">
              <a:rPr lang="en-US" smtClean="0"/>
              <a:t>‹#›</a:t>
            </a:fld>
            <a:endParaRPr lang="en-US"/>
          </a:p>
        </p:txBody>
      </p:sp>
    </p:spTree>
    <p:extLst>
      <p:ext uri="{BB962C8B-B14F-4D97-AF65-F5344CB8AC3E}">
        <p14:creationId xmlns:p14="http://schemas.microsoft.com/office/powerpoint/2010/main" val="3896121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3010CFD-6481-41CD-9731-89DA514F1818}" type="datetimeFigureOut">
              <a:rPr lang="en-US" smtClean="0"/>
              <a:t>11/10/21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BC0FFE-85F7-462F-B708-A848C15847B5}" type="slidenum">
              <a:rPr lang="en-US" smtClean="0"/>
              <a:t>‹#›</a:t>
            </a:fld>
            <a:endParaRPr lang="en-US"/>
          </a:p>
        </p:txBody>
      </p:sp>
    </p:spTree>
    <p:extLst>
      <p:ext uri="{BB962C8B-B14F-4D97-AF65-F5344CB8AC3E}">
        <p14:creationId xmlns:p14="http://schemas.microsoft.com/office/powerpoint/2010/main" val="2234662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3010CFD-6481-41CD-9731-89DA514F1818}" type="datetimeFigureOut">
              <a:rPr lang="en-US" smtClean="0"/>
              <a:t>11/10/21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BC0FFE-85F7-462F-B708-A848C15847B5}" type="slidenum">
              <a:rPr lang="en-US" smtClean="0"/>
              <a:t>‹#›</a:t>
            </a:fld>
            <a:endParaRPr lang="en-US"/>
          </a:p>
        </p:txBody>
      </p:sp>
    </p:spTree>
    <p:extLst>
      <p:ext uri="{BB962C8B-B14F-4D97-AF65-F5344CB8AC3E}">
        <p14:creationId xmlns:p14="http://schemas.microsoft.com/office/powerpoint/2010/main" val="2189372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010CFD-6481-41CD-9731-89DA514F1818}" type="datetimeFigureOut">
              <a:rPr lang="en-US" smtClean="0"/>
              <a:t>11/10/21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BC0FFE-85F7-462F-B708-A848C15847B5}" type="slidenum">
              <a:rPr lang="en-US" smtClean="0"/>
              <a:t>‹#›</a:t>
            </a:fld>
            <a:endParaRPr lang="en-US"/>
          </a:p>
        </p:txBody>
      </p:sp>
    </p:spTree>
    <p:extLst>
      <p:ext uri="{BB962C8B-B14F-4D97-AF65-F5344CB8AC3E}">
        <p14:creationId xmlns:p14="http://schemas.microsoft.com/office/powerpoint/2010/main" val="3405786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010CFD-6481-41CD-9731-89DA514F1818}" type="datetimeFigureOut">
              <a:rPr lang="en-US" smtClean="0"/>
              <a:t>11/10/21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BC0FFE-85F7-462F-B708-A848C15847B5}" type="slidenum">
              <a:rPr lang="en-US" smtClean="0"/>
              <a:t>‹#›</a:t>
            </a:fld>
            <a:endParaRPr lang="en-US"/>
          </a:p>
        </p:txBody>
      </p:sp>
    </p:spTree>
    <p:extLst>
      <p:ext uri="{BB962C8B-B14F-4D97-AF65-F5344CB8AC3E}">
        <p14:creationId xmlns:p14="http://schemas.microsoft.com/office/powerpoint/2010/main" val="2566993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010CFD-6481-41CD-9731-89DA514F1818}" type="datetimeFigureOut">
              <a:rPr lang="en-US" smtClean="0"/>
              <a:t>11/10/21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BC0FFE-85F7-462F-B708-A848C15847B5}" type="slidenum">
              <a:rPr lang="en-US" smtClean="0"/>
              <a:t>‹#›</a:t>
            </a:fld>
            <a:endParaRPr lang="en-US"/>
          </a:p>
        </p:txBody>
      </p:sp>
    </p:spTree>
    <p:extLst>
      <p:ext uri="{BB962C8B-B14F-4D97-AF65-F5344CB8AC3E}">
        <p14:creationId xmlns:p14="http://schemas.microsoft.com/office/powerpoint/2010/main" val="78923565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33010CFD-6481-41CD-9731-89DA514F1818}" type="datetimeFigureOut">
              <a:rPr lang="en-US" smtClean="0"/>
              <a:t>11/10/21</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59BC0FFE-85F7-462F-B708-A848C15847B5}" type="slidenum">
              <a:rPr lang="en-US" smtClean="0"/>
              <a:t>‹#›</a:t>
            </a:fld>
            <a:endParaRPr lang="en-US"/>
          </a:p>
        </p:txBody>
      </p:sp>
    </p:spTree>
    <p:extLst>
      <p:ext uri="{BB962C8B-B14F-4D97-AF65-F5344CB8AC3E}">
        <p14:creationId xmlns:p14="http://schemas.microsoft.com/office/powerpoint/2010/main" val="21467534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g"/><Relationship Id="rId1" Type="http://schemas.openxmlformats.org/officeDocument/2006/relationships/slideLayout" Target="../slideLayouts/slideLayout1.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52400" y="7486412"/>
            <a:ext cx="6553200" cy="1600438"/>
          </a:xfrm>
          <a:prstGeom prst="rect">
            <a:avLst/>
          </a:prstGeom>
          <a:noFill/>
        </p:spPr>
        <p:txBody>
          <a:bodyPr wrap="square" rtlCol="0">
            <a:spAutoFit/>
          </a:bodyPr>
          <a:lstStyle/>
          <a:p>
            <a:pPr algn="ctr"/>
            <a:r>
              <a:rPr lang="en-US" sz="700" dirty="0" smtClean="0"/>
              <a:t>Waiver- I know that participating in this race is a potentially hazardous activity.  I should not participate unless I am medically able and properly trained.  I agree to abide by any decision of a race official relative to my participating in this event including, but not limited to, falls, contact with other participants, the effects of weather, and conditions of the course, all such risks being known and understood by me.  Having read this waiver and knowing these facts and in consideration of your accepting my entry, I, for myself and anyone entitled to act on my behalf, waive and release the race organizers, St. John the Evangelist School, St. John the Evangelist School PTG, all sponsors, their representatives and successors from all claims or liabilities of any kind arising out of my participation in this event even though that liability may arise out of negligence or carelessness on the part of the persons named in this waiver. </a:t>
            </a:r>
          </a:p>
          <a:p>
            <a:pPr algn="ctr"/>
            <a:endParaRPr lang="en-US" sz="800" dirty="0"/>
          </a:p>
          <a:p>
            <a:pPr algn="ctr"/>
            <a:r>
              <a:rPr lang="en-US" sz="800" dirty="0" smtClean="0"/>
              <a:t>Name:___________________________________________________________________________</a:t>
            </a:r>
          </a:p>
          <a:p>
            <a:pPr algn="ctr"/>
            <a:endParaRPr lang="en-US" sz="800" dirty="0"/>
          </a:p>
          <a:p>
            <a:pPr algn="ctr"/>
            <a:r>
              <a:rPr lang="en-US" sz="800" dirty="0" smtClean="0"/>
              <a:t>Signature:__________________________________________________________  Date:_________</a:t>
            </a:r>
          </a:p>
          <a:p>
            <a:pPr algn="ctr"/>
            <a:endParaRPr lang="en-US" sz="800" dirty="0"/>
          </a:p>
          <a:p>
            <a:pPr algn="ctr"/>
            <a:r>
              <a:rPr lang="en-US" sz="800" dirty="0" smtClean="0"/>
              <a:t>Parent/Guardian:______________________________________________________ Date:________</a:t>
            </a:r>
          </a:p>
          <a:p>
            <a:pPr algn="ctr"/>
            <a:r>
              <a:rPr lang="en-US" sz="800" dirty="0" smtClean="0"/>
              <a:t>(if under age 18)</a:t>
            </a:r>
            <a:endParaRPr lang="en-US" sz="800" dirty="0"/>
          </a:p>
        </p:txBody>
      </p:sp>
      <p:sp>
        <p:nvSpPr>
          <p:cNvPr id="13" name="TextBox 12"/>
          <p:cNvSpPr txBox="1"/>
          <p:nvPr/>
        </p:nvSpPr>
        <p:spPr>
          <a:xfrm>
            <a:off x="524833" y="2148297"/>
            <a:ext cx="6014670" cy="1323439"/>
          </a:xfrm>
          <a:prstGeom prst="rect">
            <a:avLst/>
          </a:prstGeom>
          <a:noFill/>
        </p:spPr>
        <p:txBody>
          <a:bodyPr wrap="none" rtlCol="0">
            <a:spAutoFit/>
          </a:bodyPr>
          <a:lstStyle/>
          <a:p>
            <a:pPr algn="ctr"/>
            <a:r>
              <a:rPr lang="en-US" sz="4000" b="1" dirty="0" smtClean="0">
                <a:latin typeface="Tahoma" pitchFamily="34" charset="0"/>
                <a:ea typeface="Tahoma" pitchFamily="34" charset="0"/>
                <a:cs typeface="Tahoma" pitchFamily="34" charset="0"/>
              </a:rPr>
              <a:t>Sunday December 12</a:t>
            </a:r>
            <a:r>
              <a:rPr lang="en-US" sz="4000" b="1" baseline="30000" dirty="0" smtClean="0">
                <a:latin typeface="Tahoma" pitchFamily="34" charset="0"/>
                <a:ea typeface="Tahoma" pitchFamily="34" charset="0"/>
                <a:cs typeface="Tahoma" pitchFamily="34" charset="0"/>
              </a:rPr>
              <a:t>th</a:t>
            </a:r>
            <a:r>
              <a:rPr lang="en-US" sz="4000" b="1" dirty="0" smtClean="0">
                <a:latin typeface="Tahoma" pitchFamily="34" charset="0"/>
                <a:ea typeface="Tahoma" pitchFamily="34" charset="0"/>
                <a:cs typeface="Tahoma" pitchFamily="34" charset="0"/>
              </a:rPr>
              <a:t>  </a:t>
            </a:r>
          </a:p>
          <a:p>
            <a:pPr algn="ctr"/>
            <a:r>
              <a:rPr lang="en-US" sz="4000" b="1" dirty="0" smtClean="0">
                <a:latin typeface="Tahoma" pitchFamily="34" charset="0"/>
                <a:ea typeface="Tahoma" pitchFamily="34" charset="0"/>
                <a:cs typeface="Tahoma" pitchFamily="34" charset="0"/>
              </a:rPr>
              <a:t>5K Run 11:00am start </a:t>
            </a:r>
            <a:endParaRPr lang="en-US" sz="4000" b="1" dirty="0">
              <a:latin typeface="Tahoma" pitchFamily="34" charset="0"/>
              <a:ea typeface="Tahoma" pitchFamily="34" charset="0"/>
              <a:cs typeface="Tahoma" pitchFamily="34" charset="0"/>
            </a:endParaRPr>
          </a:p>
        </p:txBody>
      </p:sp>
      <p:sp>
        <p:nvSpPr>
          <p:cNvPr id="14" name="TextBox 13"/>
          <p:cNvSpPr txBox="1"/>
          <p:nvPr/>
        </p:nvSpPr>
        <p:spPr>
          <a:xfrm>
            <a:off x="220917" y="4975730"/>
            <a:ext cx="6629400" cy="2669962"/>
          </a:xfrm>
          <a:prstGeom prst="rect">
            <a:avLst/>
          </a:prstGeom>
          <a:noFill/>
        </p:spPr>
        <p:txBody>
          <a:bodyPr wrap="square" rtlCol="0">
            <a:spAutoFit/>
          </a:bodyPr>
          <a:lstStyle/>
          <a:p>
            <a:r>
              <a:rPr lang="en-US" sz="900" dirty="0" smtClean="0"/>
              <a:t>Name: __________________________________________________________________________________________________</a:t>
            </a:r>
          </a:p>
          <a:p>
            <a:endParaRPr lang="en-US" sz="900" dirty="0" smtClean="0"/>
          </a:p>
          <a:p>
            <a:r>
              <a:rPr lang="en-US" sz="900" dirty="0" smtClean="0"/>
              <a:t>Addresss: ____________________________________________________________City: ________________________________</a:t>
            </a:r>
          </a:p>
          <a:p>
            <a:endParaRPr lang="en-US" sz="900" dirty="0" smtClean="0"/>
          </a:p>
          <a:p>
            <a:r>
              <a:rPr lang="en-US" sz="900" dirty="0" smtClean="0"/>
              <a:t>State: __________  Zip: __________Email:  _____________________________________________________________________</a:t>
            </a:r>
          </a:p>
          <a:p>
            <a:endParaRPr lang="en-US" sz="800" dirty="0"/>
          </a:p>
          <a:p>
            <a:r>
              <a:rPr lang="en-US" sz="800" dirty="0" smtClean="0"/>
              <a:t>Division:    </a:t>
            </a:r>
            <a:r>
              <a:rPr lang="en-US" sz="1050" dirty="0" smtClean="0"/>
              <a:t>□</a:t>
            </a:r>
            <a:r>
              <a:rPr lang="en-US" sz="800" dirty="0" smtClean="0"/>
              <a:t> Male       </a:t>
            </a:r>
            <a:r>
              <a:rPr lang="en-US" sz="1050" dirty="0" smtClean="0"/>
              <a:t>□</a:t>
            </a:r>
            <a:r>
              <a:rPr lang="en-US" sz="800" dirty="0" smtClean="0"/>
              <a:t> Female 	Age____________	</a:t>
            </a:r>
          </a:p>
          <a:p>
            <a:endParaRPr lang="en-US" sz="800" dirty="0"/>
          </a:p>
          <a:p>
            <a:r>
              <a:rPr lang="en-US" sz="800" dirty="0" smtClean="0"/>
              <a:t>SHIRT SIZES:</a:t>
            </a:r>
          </a:p>
          <a:p>
            <a:r>
              <a:rPr lang="en-US" sz="800" dirty="0" smtClean="0"/>
              <a:t>(adult sizes) :       S         M         L          XL       XXL              (youth sizes) :    S        M          L         XL</a:t>
            </a:r>
          </a:p>
          <a:p>
            <a:endParaRPr lang="en-US" sz="800" dirty="0"/>
          </a:p>
          <a:p>
            <a:r>
              <a:rPr lang="en-US" sz="800" dirty="0" smtClean="0"/>
              <a:t>Entry fees by 12/1/21 will be available for early check-in (</a:t>
            </a:r>
            <a:r>
              <a:rPr lang="en-US" sz="800" dirty="0" err="1" smtClean="0"/>
              <a:t>inc.</a:t>
            </a:r>
            <a:r>
              <a:rPr lang="en-US" sz="800" dirty="0" smtClean="0"/>
              <a:t> Long Sleeve Shirt, Picture with Santa &amp; Santa Hat):    $25/individual runner </a:t>
            </a:r>
          </a:p>
          <a:p>
            <a:r>
              <a:rPr lang="en-US" sz="800" dirty="0" smtClean="0"/>
              <a:t>	</a:t>
            </a:r>
            <a:r>
              <a:rPr lang="en-US" sz="800" dirty="0"/>
              <a:t>	</a:t>
            </a:r>
            <a:r>
              <a:rPr lang="en-US" sz="800" dirty="0" smtClean="0"/>
              <a:t>			</a:t>
            </a:r>
          </a:p>
          <a:p>
            <a:r>
              <a:rPr lang="en-US" sz="800" dirty="0" smtClean="0"/>
              <a:t>Late entry (after 12/1/21)  fees race weekend (Long Sleeve Shirt, Picture with Santa &amp; Santa Hat as avail.):   	$30/individual or team runner</a:t>
            </a:r>
          </a:p>
          <a:p>
            <a:endParaRPr lang="en-US" sz="800" dirty="0"/>
          </a:p>
          <a:p>
            <a:pPr algn="ctr"/>
            <a:r>
              <a:rPr lang="en-US" sz="800" dirty="0" smtClean="0"/>
              <a:t>Early check in: Sat. Dec. 11 10am-12pm -  Confluence Running, 130 Oakdale Rd, Johnson City, NY 13790</a:t>
            </a:r>
          </a:p>
          <a:p>
            <a:pPr algn="ctr"/>
            <a:r>
              <a:rPr lang="en-US" sz="800" dirty="0" smtClean="0"/>
              <a:t>Race Day check in:  9am-10:30am -  Start line 11 Court Street, Binghamton NY (in front of </a:t>
            </a:r>
            <a:r>
              <a:rPr lang="en-US" sz="800" dirty="0" err="1" smtClean="0"/>
              <a:t>Boscovs</a:t>
            </a:r>
            <a:r>
              <a:rPr lang="en-US" sz="800" dirty="0" smtClean="0"/>
              <a:t> </a:t>
            </a:r>
            <a:r>
              <a:rPr lang="en-US" sz="800" dirty="0" err="1" smtClean="0"/>
              <a:t>Dept</a:t>
            </a:r>
            <a:r>
              <a:rPr lang="en-US" sz="800" dirty="0" smtClean="0"/>
              <a:t> Store)</a:t>
            </a:r>
          </a:p>
          <a:p>
            <a:pPr algn="ctr"/>
            <a:r>
              <a:rPr lang="en-US" sz="800" dirty="0" smtClean="0"/>
              <a:t>Contact:binghamtonsantarun@gmail.com  Make checks payable to:  St. John PTG</a:t>
            </a:r>
          </a:p>
          <a:p>
            <a:pPr algn="ctr"/>
            <a:r>
              <a:rPr lang="en-US" sz="800" dirty="0" smtClean="0"/>
              <a:t>Mail entries to: Santa Run c/o St. John School, 9 Livingston St, Binghamton NY 13903</a:t>
            </a:r>
          </a:p>
          <a:p>
            <a:pPr algn="ctr"/>
            <a:endParaRPr lang="en-US" sz="800" dirty="0"/>
          </a:p>
        </p:txBody>
      </p:sp>
      <p:sp>
        <p:nvSpPr>
          <p:cNvPr id="16" name="TextBox 15"/>
          <p:cNvSpPr txBox="1"/>
          <p:nvPr/>
        </p:nvSpPr>
        <p:spPr>
          <a:xfrm>
            <a:off x="-51664" y="3581400"/>
            <a:ext cx="7030831" cy="1384995"/>
          </a:xfrm>
          <a:prstGeom prst="rect">
            <a:avLst/>
          </a:prstGeom>
          <a:noFill/>
        </p:spPr>
        <p:txBody>
          <a:bodyPr wrap="square" rtlCol="0">
            <a:spAutoFit/>
          </a:bodyPr>
          <a:lstStyle/>
          <a:p>
            <a:pPr algn="ctr"/>
            <a:r>
              <a:rPr lang="en-US" dirty="0" smtClean="0"/>
              <a:t>Prizes awarded to:  Overall &amp; Masters M/F- Top3; Age Div. M/F- Top2 </a:t>
            </a:r>
            <a:r>
              <a:rPr lang="en-US" sz="2400" b="1" i="1" dirty="0" smtClean="0"/>
              <a:t>Plus Prizes for Best Costumes, </a:t>
            </a:r>
            <a:r>
              <a:rPr lang="en-US" sz="2400" b="1" i="1" dirty="0" err="1" smtClean="0"/>
              <a:t>Santas</a:t>
            </a:r>
            <a:r>
              <a:rPr lang="en-US" sz="2400" b="1" i="1" dirty="0" smtClean="0"/>
              <a:t> &amp; Groups</a:t>
            </a:r>
          </a:p>
          <a:p>
            <a:pPr algn="ctr"/>
            <a:r>
              <a:rPr lang="en-US" sz="2400" b="1" dirty="0" smtClean="0">
                <a:solidFill>
                  <a:srgbClr val="C00000"/>
                </a:solidFill>
              </a:rPr>
              <a:t>www.binghamtonsantarun.com</a:t>
            </a:r>
          </a:p>
          <a:p>
            <a:pPr algn="ctr"/>
            <a:r>
              <a:rPr lang="en-US" dirty="0" smtClean="0"/>
              <a:t>Kids Run w/Santa over the bridge 10am start </a:t>
            </a:r>
            <a:r>
              <a:rPr lang="en-US" sz="1600" dirty="0" smtClean="0"/>
              <a:t>(no registration necessary)</a:t>
            </a:r>
            <a:endParaRPr lang="en-US" sz="1600" dirty="0"/>
          </a:p>
        </p:txBody>
      </p:sp>
      <p:grpSp>
        <p:nvGrpSpPr>
          <p:cNvPr id="19" name="Group 18"/>
          <p:cNvGrpSpPr/>
          <p:nvPr/>
        </p:nvGrpSpPr>
        <p:grpSpPr>
          <a:xfrm>
            <a:off x="852054" y="1113366"/>
            <a:ext cx="1137613" cy="1147864"/>
            <a:chOff x="5657851" y="-57152"/>
            <a:chExt cx="1302713" cy="1314452"/>
          </a:xfrm>
        </p:grpSpPr>
        <p:pic>
          <p:nvPicPr>
            <p:cNvPr id="17" name="Pictur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98292" y="-57152"/>
              <a:ext cx="1162272" cy="1214438"/>
            </a:xfrm>
            <a:prstGeom prst="rect">
              <a:avLst/>
            </a:prstGeom>
          </p:spPr>
        </p:pic>
        <p:sp>
          <p:nvSpPr>
            <p:cNvPr id="18" name="Flowchart: Connector 17"/>
            <p:cNvSpPr/>
            <p:nvPr/>
          </p:nvSpPr>
          <p:spPr>
            <a:xfrm>
              <a:off x="5657851" y="-14289"/>
              <a:ext cx="1271589" cy="1271589"/>
            </a:xfrm>
            <a:prstGeom prst="flowChartConnector">
              <a:avLst/>
            </a:prstGeom>
            <a:noFill/>
            <a:ln w="317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 name="Freeform 4"/>
          <p:cNvSpPr/>
          <p:nvPr/>
        </p:nvSpPr>
        <p:spPr>
          <a:xfrm>
            <a:off x="1157286" y="271462"/>
            <a:ext cx="1700213" cy="642937"/>
          </a:xfrm>
          <a:custGeom>
            <a:avLst/>
            <a:gdLst>
              <a:gd name="connsiteX0" fmla="*/ 85725 w 1700213"/>
              <a:gd name="connsiteY0" fmla="*/ 0 h 642937"/>
              <a:gd name="connsiteX1" fmla="*/ 0 w 1700213"/>
              <a:gd name="connsiteY1" fmla="*/ 114300 h 642937"/>
              <a:gd name="connsiteX2" fmla="*/ 142875 w 1700213"/>
              <a:gd name="connsiteY2" fmla="*/ 328612 h 642937"/>
              <a:gd name="connsiteX3" fmla="*/ 171450 w 1700213"/>
              <a:gd name="connsiteY3" fmla="*/ 528637 h 642937"/>
              <a:gd name="connsiteX4" fmla="*/ 214313 w 1700213"/>
              <a:gd name="connsiteY4" fmla="*/ 642937 h 642937"/>
              <a:gd name="connsiteX5" fmla="*/ 1543050 w 1700213"/>
              <a:gd name="connsiteY5" fmla="*/ 642937 h 642937"/>
              <a:gd name="connsiteX6" fmla="*/ 1700213 w 1700213"/>
              <a:gd name="connsiteY6" fmla="*/ 414337 h 642937"/>
              <a:gd name="connsiteX7" fmla="*/ 1685925 w 1700213"/>
              <a:gd name="connsiteY7" fmla="*/ 214312 h 642937"/>
              <a:gd name="connsiteX8" fmla="*/ 771525 w 1700213"/>
              <a:gd name="connsiteY8" fmla="*/ 128587 h 642937"/>
              <a:gd name="connsiteX9" fmla="*/ 671513 w 1700213"/>
              <a:gd name="connsiteY9" fmla="*/ 28575 h 642937"/>
              <a:gd name="connsiteX10" fmla="*/ 85725 w 1700213"/>
              <a:gd name="connsiteY10" fmla="*/ 0 h 642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00213" h="642937">
                <a:moveTo>
                  <a:pt x="85725" y="0"/>
                </a:moveTo>
                <a:lnTo>
                  <a:pt x="0" y="114300"/>
                </a:lnTo>
                <a:lnTo>
                  <a:pt x="142875" y="328612"/>
                </a:lnTo>
                <a:lnTo>
                  <a:pt x="171450" y="528637"/>
                </a:lnTo>
                <a:lnTo>
                  <a:pt x="214313" y="642937"/>
                </a:lnTo>
                <a:lnTo>
                  <a:pt x="1543050" y="642937"/>
                </a:lnTo>
                <a:lnTo>
                  <a:pt x="1700213" y="414337"/>
                </a:lnTo>
                <a:lnTo>
                  <a:pt x="1685925" y="214312"/>
                </a:lnTo>
                <a:lnTo>
                  <a:pt x="771525" y="128587"/>
                </a:lnTo>
                <a:lnTo>
                  <a:pt x="671513" y="28575"/>
                </a:lnTo>
                <a:lnTo>
                  <a:pt x="85725"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142999" y="285746"/>
            <a:ext cx="228600" cy="18573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167397" y="114304"/>
            <a:ext cx="6690603" cy="1894987"/>
            <a:chOff x="373459" y="109528"/>
            <a:chExt cx="6690603" cy="1894987"/>
          </a:xfrm>
        </p:grpSpPr>
        <p:sp>
          <p:nvSpPr>
            <p:cNvPr id="2" name="TextBox 1"/>
            <p:cNvSpPr txBox="1"/>
            <p:nvPr/>
          </p:nvSpPr>
          <p:spPr>
            <a:xfrm>
              <a:off x="579379" y="1173518"/>
              <a:ext cx="6484683" cy="830997"/>
            </a:xfrm>
            <a:prstGeom prst="rect">
              <a:avLst/>
            </a:prstGeom>
            <a:noFill/>
          </p:spPr>
          <p:txBody>
            <a:bodyPr wrap="square" rtlCol="0">
              <a:spAutoFit/>
            </a:bodyPr>
            <a:lstStyle/>
            <a:p>
              <a:pPr algn="ctr"/>
              <a:r>
                <a:rPr lang="en-US" sz="4800" b="1" dirty="0" smtClean="0">
                  <a:solidFill>
                    <a:srgbClr val="C00000"/>
                  </a:solidFill>
                  <a:latin typeface="AR BLANCA" panose="02000000000000000000" pitchFamily="2" charset="0"/>
                </a:rPr>
                <a:t>Santa Run</a:t>
              </a:r>
              <a:endParaRPr lang="en-US" sz="4800" b="1" dirty="0">
                <a:solidFill>
                  <a:srgbClr val="C00000"/>
                </a:solidFill>
                <a:latin typeface="AR BLANCA" panose="02000000000000000000" pitchFamily="2" charset="0"/>
              </a:endParaRPr>
            </a:p>
          </p:txBody>
        </p:sp>
        <p:pic>
          <p:nvPicPr>
            <p:cNvPr id="4" name="Picture 3"/>
            <p:cNvPicPr>
              <a:picLocks noChangeAspect="1"/>
            </p:cNvPicPr>
            <p:nvPr/>
          </p:nvPicPr>
          <p:blipFill>
            <a:blip r:embed="rId3"/>
            <a:stretch>
              <a:fillRect/>
            </a:stretch>
          </p:blipFill>
          <p:spPr>
            <a:xfrm rot="19666459">
              <a:off x="373459" y="109528"/>
              <a:ext cx="1511437" cy="1450879"/>
            </a:xfrm>
            <a:prstGeom prst="rect">
              <a:avLst/>
            </a:prstGeom>
          </p:spPr>
        </p:pic>
      </p:grpSp>
      <p:sp>
        <p:nvSpPr>
          <p:cNvPr id="20" name="TextBox 19"/>
          <p:cNvSpPr txBox="1"/>
          <p:nvPr/>
        </p:nvSpPr>
        <p:spPr>
          <a:xfrm>
            <a:off x="1414459" y="686607"/>
            <a:ext cx="4643438" cy="707886"/>
          </a:xfrm>
          <a:prstGeom prst="rect">
            <a:avLst/>
          </a:prstGeom>
          <a:noFill/>
        </p:spPr>
        <p:txBody>
          <a:bodyPr wrap="square" rtlCol="0">
            <a:spAutoFit/>
          </a:bodyPr>
          <a:lstStyle/>
          <a:p>
            <a:pPr algn="ctr"/>
            <a:r>
              <a:rPr lang="en-US" sz="4000" b="1" dirty="0" smtClean="0">
                <a:solidFill>
                  <a:srgbClr val="1F4520"/>
                </a:solidFill>
                <a:latin typeface="Impact" panose="020B0806030902050204" pitchFamily="34" charset="0"/>
              </a:rPr>
              <a:t> 2021 BINGHAMTON</a:t>
            </a:r>
            <a:endParaRPr lang="en-US" sz="4000" b="1" dirty="0">
              <a:solidFill>
                <a:srgbClr val="1F4520"/>
              </a:solidFill>
              <a:latin typeface="Impact" panose="020B0806030902050204" pitchFamily="34" charset="0"/>
            </a:endParaRPr>
          </a:p>
        </p:txBody>
      </p:sp>
      <p:pic>
        <p:nvPicPr>
          <p:cNvPr id="3" name="Picture 2" descr="03Toyota_Horizontal_LEC_J.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02445" y="111224"/>
            <a:ext cx="1779355" cy="299240"/>
          </a:xfrm>
          <a:prstGeom prst="rect">
            <a:avLst/>
          </a:prstGeom>
        </p:spPr>
      </p:pic>
    </p:spTree>
    <p:extLst>
      <p:ext uri="{BB962C8B-B14F-4D97-AF65-F5344CB8AC3E}">
        <p14:creationId xmlns:p14="http://schemas.microsoft.com/office/powerpoint/2010/main" val="14071587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2620</TotalTime>
  <Words>267</Words>
  <Application>Microsoft Macintosh PowerPoint</Application>
  <PresentationFormat>Letter Paper (8.5x11 in)</PresentationFormat>
  <Paragraphs>34</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 BLANCA</vt:lpstr>
      <vt:lpstr>Calibri</vt:lpstr>
      <vt:lpstr>Calibri Light</vt:lpstr>
      <vt:lpstr>Impact</vt:lpstr>
      <vt:lpstr>Tahoma</vt:lpstr>
      <vt:lpstr>Arial</vt:lpstr>
      <vt:lpstr>Office Theme</vt:lpstr>
      <vt:lpstr>PowerPoint Presentation</vt:lpstr>
    </vt:vector>
  </TitlesOfParts>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Kimberly</dc:creator>
  <cp:lastModifiedBy>a coppola</cp:lastModifiedBy>
  <cp:revision>31</cp:revision>
  <cp:lastPrinted>2018-10-19T16:02:09Z</cp:lastPrinted>
  <dcterms:created xsi:type="dcterms:W3CDTF">2014-09-22T01:27:08Z</dcterms:created>
  <dcterms:modified xsi:type="dcterms:W3CDTF">2021-11-10T13:59:16Z</dcterms:modified>
</cp:coreProperties>
</file>